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Computer Says No" panose="020B0604020202020204" charset="0"/>
      <p:regular r:id="rId10"/>
    </p:embeddedFont>
    <p:embeddedFont>
      <p:font typeface="Poppins" panose="00000500000000000000" pitchFamily="2" charset="0"/>
      <p:regular r:id="rId11"/>
      <p:bold r:id="rId12"/>
      <p:italic r:id="rId13"/>
      <p:boldItalic r:id="rId14"/>
    </p:embeddedFont>
    <p:embeddedFont>
      <p:font typeface="Poppins Bold" panose="00000800000000000000" charset="0"/>
      <p:regular r:id="rId15"/>
    </p:embeddedFont>
    <p:embeddedFont>
      <p:font typeface="Poppins Bold Italics" panose="020B0604020202020204" charset="0"/>
      <p:regular r:id="rId16"/>
    </p:embeddedFont>
    <p:embeddedFont>
      <p:font typeface="Poppins Light" panose="00000400000000000000" pitchFamily="2" charset="0"/>
      <p:regular r:id="rId17"/>
      <p:italic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61" autoAdjust="0"/>
    <p:restoredTop sz="84991" autoAdjust="0"/>
  </p:normalViewPr>
  <p:slideViewPr>
    <p:cSldViewPr>
      <p:cViewPr>
        <p:scale>
          <a:sx n="55" d="100"/>
          <a:sy n="55" d="100"/>
        </p:scale>
        <p:origin x="392" y="2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sv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B02EC9-4982-43E0-8CDD-5427AFF79209}" type="datetimeFigureOut">
              <a:rPr lang="en-US" smtClean="0"/>
              <a:t>2/24/2024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4BA77-3125-479E-B789-304F0CD2524C}" type="slidenum">
              <a:rPr lang="en-US" smtClean="0"/>
              <a:t>‹#›</a:t>
            </a:fld>
            <a:endParaRPr lang="en-US"/>
          </a:p>
        </p:txBody>
      </p:sp>
    </p:spTree>
    <p:extLst>
      <p:ext uri="{BB962C8B-B14F-4D97-AF65-F5344CB8AC3E}">
        <p14:creationId xmlns:p14="http://schemas.microsoft.com/office/powerpoint/2010/main" val="2029323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4BA77-3125-479E-B789-304F0CD2524C}" type="slidenum">
              <a:rPr lang="en-US" smtClean="0"/>
              <a:t>4</a:t>
            </a:fld>
            <a:endParaRPr lang="en-US"/>
          </a:p>
        </p:txBody>
      </p:sp>
    </p:spTree>
    <p:extLst>
      <p:ext uri="{BB962C8B-B14F-4D97-AF65-F5344CB8AC3E}">
        <p14:creationId xmlns:p14="http://schemas.microsoft.com/office/powerpoint/2010/main" val="3284500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1474"/>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US"/>
          </a:p>
        </p:txBody>
      </p:sp>
      <p:sp>
        <p:nvSpPr>
          <p:cNvPr id="3" name="Freeform 3"/>
          <p:cNvSpPr/>
          <p:nvPr/>
        </p:nvSpPr>
        <p:spPr>
          <a:xfrm>
            <a:off x="-2576678"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US"/>
          </a:p>
        </p:txBody>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txBody>
          <a:bodyPr/>
          <a:lstStyle/>
          <a:p>
            <a:endParaRPr lang="en-US"/>
          </a:p>
        </p:txBody>
      </p:sp>
      <p:sp>
        <p:nvSpPr>
          <p:cNvPr id="5" name="Freeform 5"/>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2516378" y="6287068"/>
            <a:ext cx="6926813" cy="457473"/>
          </a:xfrm>
          <a:prstGeom prst="rect">
            <a:avLst/>
          </a:prstGeom>
        </p:spPr>
        <p:txBody>
          <a:bodyPr lIns="0" tIns="0" rIns="0" bIns="0" rtlCol="0" anchor="t">
            <a:spAutoFit/>
          </a:bodyPr>
          <a:lstStyle/>
          <a:p>
            <a:pPr algn="ctr">
              <a:lnSpc>
                <a:spcPts val="3659"/>
              </a:lnSpc>
            </a:pPr>
            <a:r>
              <a:rPr lang="en-US" sz="2614" dirty="0">
                <a:solidFill>
                  <a:schemeClr val="bg1"/>
                </a:solidFill>
                <a:latin typeface="Poppins Light"/>
              </a:rPr>
              <a:t>By </a:t>
            </a:r>
            <a:r>
              <a:rPr lang="en-US" sz="2614" dirty="0">
                <a:solidFill>
                  <a:schemeClr val="bg1"/>
                </a:solidFill>
                <a:latin typeface="Poppins Bold Italics"/>
              </a:rPr>
              <a:t>Duong Vu</a:t>
            </a:r>
          </a:p>
        </p:txBody>
      </p:sp>
      <p:sp>
        <p:nvSpPr>
          <p:cNvPr id="7" name="Freeform 7"/>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txBody>
          <a:bodyPr/>
          <a:lstStyle/>
          <a:p>
            <a:endParaRPr lang="en-US"/>
          </a:p>
        </p:txBody>
      </p:sp>
      <p:sp>
        <p:nvSpPr>
          <p:cNvPr id="8" name="Freeform 8"/>
          <p:cNvSpPr/>
          <p:nvPr/>
        </p:nvSpPr>
        <p:spPr>
          <a:xfrm>
            <a:off x="4601689" y="84267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txBody>
          <a:bodyPr/>
          <a:lstStyle/>
          <a:p>
            <a:endParaRPr lang="en-US"/>
          </a:p>
        </p:txBody>
      </p:sp>
      <p:sp>
        <p:nvSpPr>
          <p:cNvPr id="9" name="TextBox 9"/>
          <p:cNvSpPr txBox="1"/>
          <p:nvPr/>
        </p:nvSpPr>
        <p:spPr>
          <a:xfrm>
            <a:off x="1864844" y="4235194"/>
            <a:ext cx="8127324" cy="1590179"/>
          </a:xfrm>
          <a:prstGeom prst="rect">
            <a:avLst/>
          </a:prstGeom>
        </p:spPr>
        <p:txBody>
          <a:bodyPr lIns="0" tIns="0" rIns="0" bIns="0" rtlCol="0" anchor="t">
            <a:spAutoFit/>
          </a:bodyPr>
          <a:lstStyle/>
          <a:p>
            <a:pPr algn="ctr">
              <a:lnSpc>
                <a:spcPts val="6047"/>
              </a:lnSpc>
            </a:pPr>
            <a:r>
              <a:rPr lang="en-US" sz="8399" dirty="0">
                <a:solidFill>
                  <a:schemeClr val="bg1"/>
                </a:solidFill>
                <a:latin typeface="Computer Says No"/>
              </a:rPr>
              <a:t>PERSONAL PORTFOLIO</a:t>
            </a:r>
          </a:p>
          <a:p>
            <a:pPr algn="ctr">
              <a:lnSpc>
                <a:spcPts val="6407"/>
              </a:lnSpc>
            </a:pPr>
            <a:r>
              <a:rPr lang="en-US" sz="8899" dirty="0">
                <a:solidFill>
                  <a:schemeClr val="bg1"/>
                </a:solidFill>
                <a:latin typeface="Computer Says No"/>
              </a:rPr>
              <a:t> WEBSITE</a:t>
            </a:r>
          </a:p>
        </p:txBody>
      </p:sp>
      <p:sp>
        <p:nvSpPr>
          <p:cNvPr id="10" name="TextBox 10"/>
          <p:cNvSpPr txBox="1"/>
          <p:nvPr/>
        </p:nvSpPr>
        <p:spPr>
          <a:xfrm>
            <a:off x="2427808" y="3460307"/>
            <a:ext cx="7103952" cy="564257"/>
          </a:xfrm>
          <a:prstGeom prst="rect">
            <a:avLst/>
          </a:prstGeom>
        </p:spPr>
        <p:txBody>
          <a:bodyPr lIns="0" tIns="0" rIns="0" bIns="0" rtlCol="0" anchor="t">
            <a:spAutoFit/>
          </a:bodyPr>
          <a:lstStyle/>
          <a:p>
            <a:pPr algn="ctr">
              <a:lnSpc>
                <a:spcPts val="4355"/>
              </a:lnSpc>
            </a:pPr>
            <a:r>
              <a:rPr lang="en-US" sz="6048" dirty="0">
                <a:solidFill>
                  <a:schemeClr val="bg1"/>
                </a:solidFill>
                <a:latin typeface="Computer Says No"/>
              </a:rPr>
              <a:t>CPSC-362</a:t>
            </a:r>
          </a:p>
        </p:txBody>
      </p:sp>
      <p:sp>
        <p:nvSpPr>
          <p:cNvPr id="11" name="TextBox 11"/>
          <p:cNvSpPr txBox="1"/>
          <p:nvPr/>
        </p:nvSpPr>
        <p:spPr>
          <a:xfrm>
            <a:off x="9992168" y="8622265"/>
            <a:ext cx="6926813" cy="457473"/>
          </a:xfrm>
          <a:prstGeom prst="rect">
            <a:avLst/>
          </a:prstGeom>
        </p:spPr>
        <p:txBody>
          <a:bodyPr lIns="0" tIns="0" rIns="0" bIns="0" rtlCol="0" anchor="t">
            <a:spAutoFit/>
          </a:bodyPr>
          <a:lstStyle/>
          <a:p>
            <a:pPr algn="ctr">
              <a:lnSpc>
                <a:spcPts val="3659"/>
              </a:lnSpc>
            </a:pPr>
            <a:r>
              <a:rPr lang="en-US" sz="2614" dirty="0">
                <a:solidFill>
                  <a:schemeClr val="bg1"/>
                </a:solidFill>
                <a:latin typeface="Poppins"/>
              </a:rPr>
              <a:t>  https://amao4t.github.io/myportfolio/ </a:t>
            </a:r>
          </a:p>
        </p:txBody>
      </p:sp>
      <p:pic>
        <p:nvPicPr>
          <p:cNvPr id="13" name="Picture 12"/>
          <p:cNvPicPr>
            <a:picLocks noChangeAspect="1"/>
          </p:cNvPicPr>
          <p:nvPr/>
        </p:nvPicPr>
        <p:blipFill>
          <a:blip r:embed="rId7"/>
          <a:stretch>
            <a:fillRect/>
          </a:stretch>
        </p:blipFill>
        <p:spPr>
          <a:xfrm>
            <a:off x="9066972" y="1634753"/>
            <a:ext cx="8867375" cy="679203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131FA8">
                <a:alpha val="100000"/>
              </a:srgbClr>
            </a:gs>
            <a:gs pos="50000">
              <a:srgbClr val="5527F5">
                <a:alpha val="100000"/>
              </a:srgbClr>
            </a:gs>
            <a:gs pos="100000">
              <a:srgbClr val="9B60EB">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10232273" y="5245181"/>
            <a:ext cx="7420674" cy="4636802"/>
          </a:xfrm>
          <a:custGeom>
            <a:avLst/>
            <a:gdLst/>
            <a:ahLst/>
            <a:cxnLst/>
            <a:rect l="l" t="t" r="r" b="b"/>
            <a:pathLst>
              <a:path w="7420674" h="4636802">
                <a:moveTo>
                  <a:pt x="0" y="0"/>
                </a:moveTo>
                <a:lnTo>
                  <a:pt x="7420674" y="0"/>
                </a:lnTo>
                <a:lnTo>
                  <a:pt x="7420674" y="4636802"/>
                </a:lnTo>
                <a:lnTo>
                  <a:pt x="0" y="4636802"/>
                </a:lnTo>
                <a:lnTo>
                  <a:pt x="0" y="0"/>
                </a:lnTo>
                <a:close/>
              </a:path>
            </a:pathLst>
          </a:custGeom>
          <a:blipFill>
            <a:blip r:embed="rId2"/>
            <a:stretch>
              <a:fillRect l="-12841" r="-16950"/>
            </a:stretch>
          </a:blipFill>
        </p:spPr>
        <p:txBody>
          <a:bodyPr/>
          <a:lstStyle/>
          <a:p>
            <a:endParaRPr lang="en-US"/>
          </a:p>
        </p:txBody>
      </p:sp>
      <p:sp>
        <p:nvSpPr>
          <p:cNvPr id="3" name="Freeform 3"/>
          <p:cNvSpPr/>
          <p:nvPr/>
        </p:nvSpPr>
        <p:spPr>
          <a:xfrm>
            <a:off x="9735510" y="0"/>
            <a:ext cx="8552490" cy="5045059"/>
          </a:xfrm>
          <a:custGeom>
            <a:avLst/>
            <a:gdLst/>
            <a:ahLst/>
            <a:cxnLst/>
            <a:rect l="l" t="t" r="r" b="b"/>
            <a:pathLst>
              <a:path w="8552490" h="5045059">
                <a:moveTo>
                  <a:pt x="0" y="0"/>
                </a:moveTo>
                <a:lnTo>
                  <a:pt x="8552490" y="0"/>
                </a:lnTo>
                <a:lnTo>
                  <a:pt x="8552490" y="5045059"/>
                </a:lnTo>
                <a:lnTo>
                  <a:pt x="0" y="5045059"/>
                </a:lnTo>
                <a:lnTo>
                  <a:pt x="0" y="0"/>
                </a:lnTo>
                <a:close/>
              </a:path>
            </a:pathLst>
          </a:custGeom>
          <a:blipFill>
            <a:blip r:embed="rId3"/>
            <a:stretch>
              <a:fillRect l="-11233" r="-11233"/>
            </a:stretch>
          </a:blipFill>
        </p:spPr>
        <p:txBody>
          <a:bodyPr/>
          <a:lstStyle/>
          <a:p>
            <a:endParaRPr lang="en-US"/>
          </a:p>
        </p:txBody>
      </p:sp>
      <p:sp>
        <p:nvSpPr>
          <p:cNvPr id="4" name="Freeform 4"/>
          <p:cNvSpPr/>
          <p:nvPr/>
        </p:nvSpPr>
        <p:spPr>
          <a:xfrm>
            <a:off x="155287" y="5143500"/>
            <a:ext cx="7818931" cy="4952792"/>
          </a:xfrm>
          <a:custGeom>
            <a:avLst/>
            <a:gdLst/>
            <a:ahLst/>
            <a:cxnLst/>
            <a:rect l="l" t="t" r="r" b="b"/>
            <a:pathLst>
              <a:path w="7818931" h="4952792">
                <a:moveTo>
                  <a:pt x="0" y="0"/>
                </a:moveTo>
                <a:lnTo>
                  <a:pt x="7818931" y="0"/>
                </a:lnTo>
                <a:lnTo>
                  <a:pt x="7818931" y="4952792"/>
                </a:lnTo>
                <a:lnTo>
                  <a:pt x="0" y="4952792"/>
                </a:lnTo>
                <a:lnTo>
                  <a:pt x="0" y="0"/>
                </a:lnTo>
                <a:close/>
              </a:path>
            </a:pathLst>
          </a:custGeom>
          <a:blipFill>
            <a:blip r:embed="rId4"/>
            <a:stretch>
              <a:fillRect l="-16141" r="-16141"/>
            </a:stretch>
          </a:blipFill>
        </p:spPr>
        <p:txBody>
          <a:bodyPr/>
          <a:lstStyle/>
          <a:p>
            <a:endParaRPr lang="en-US"/>
          </a:p>
        </p:txBody>
      </p:sp>
      <p:sp>
        <p:nvSpPr>
          <p:cNvPr id="5" name="TextBox 5"/>
          <p:cNvSpPr txBox="1"/>
          <p:nvPr/>
        </p:nvSpPr>
        <p:spPr>
          <a:xfrm>
            <a:off x="867771" y="212067"/>
            <a:ext cx="7242648" cy="1308050"/>
          </a:xfrm>
          <a:prstGeom prst="rect">
            <a:avLst/>
          </a:prstGeom>
        </p:spPr>
        <p:txBody>
          <a:bodyPr lIns="0" tIns="0" rIns="0" bIns="0" rtlCol="0" anchor="t">
            <a:spAutoFit/>
          </a:bodyPr>
          <a:lstStyle/>
          <a:p>
            <a:pPr marL="0" lvl="0" indent="0" algn="ctr">
              <a:lnSpc>
                <a:spcPts val="10150"/>
              </a:lnSpc>
              <a:spcBef>
                <a:spcPct val="0"/>
              </a:spcBef>
            </a:pPr>
            <a:r>
              <a:rPr lang="en-US" sz="14097" dirty="0">
                <a:solidFill>
                  <a:srgbClr val="FF0000"/>
                </a:solidFill>
                <a:latin typeface="Computer Says No"/>
              </a:rPr>
              <a:t>INTRODUCTION</a:t>
            </a:r>
          </a:p>
        </p:txBody>
      </p:sp>
      <p:sp>
        <p:nvSpPr>
          <p:cNvPr id="6" name="TextBox 6"/>
          <p:cNvSpPr txBox="1"/>
          <p:nvPr/>
        </p:nvSpPr>
        <p:spPr>
          <a:xfrm>
            <a:off x="1333752" y="1033548"/>
            <a:ext cx="6920791" cy="4011511"/>
          </a:xfrm>
          <a:prstGeom prst="rect">
            <a:avLst/>
          </a:prstGeom>
        </p:spPr>
        <p:txBody>
          <a:bodyPr lIns="0" tIns="0" rIns="0" bIns="0" rtlCol="0" anchor="t">
            <a:spAutoFit/>
          </a:bodyPr>
          <a:lstStyle/>
          <a:p>
            <a:pPr>
              <a:lnSpc>
                <a:spcPts val="6440"/>
              </a:lnSpc>
            </a:pPr>
            <a:r>
              <a:rPr lang="en-US" sz="3188">
                <a:solidFill>
                  <a:srgbClr val="FFFFFF"/>
                </a:solidFill>
                <a:latin typeface="Poppins Bold Italics"/>
              </a:rPr>
              <a:t>Personal Portfolio Website</a:t>
            </a:r>
          </a:p>
          <a:p>
            <a:pPr>
              <a:lnSpc>
                <a:spcPts val="4218"/>
              </a:lnSpc>
            </a:pPr>
            <a:r>
              <a:rPr lang="en-US" sz="2088">
                <a:solidFill>
                  <a:srgbClr val="FFFFFF"/>
                </a:solidFill>
                <a:latin typeface="Poppins Bold Italics"/>
              </a:rPr>
              <a:t>+ Comprehensive display of my work, skills, and experiences</a:t>
            </a:r>
          </a:p>
          <a:p>
            <a:pPr>
              <a:lnSpc>
                <a:spcPts val="4218"/>
              </a:lnSpc>
            </a:pPr>
            <a:r>
              <a:rPr lang="en-US" sz="2088">
                <a:solidFill>
                  <a:srgbClr val="FFFFFF"/>
                </a:solidFill>
                <a:latin typeface="Poppins Bold Italics"/>
              </a:rPr>
              <a:t>+ This portfolio is built using modern web technologies like React.js and Node.js, and it's designed to serve as a digital representation of my professional journey.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844EEA">
                <a:alpha val="100000"/>
              </a:srgbClr>
            </a:gs>
            <a:gs pos="50000">
              <a:srgbClr val="5527F5">
                <a:alpha val="100000"/>
              </a:srgbClr>
            </a:gs>
            <a:gs pos="100000">
              <a:srgbClr val="041069">
                <a:alpha val="100000"/>
              </a:srgb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Freeform 2"/>
          <p:cNvSpPr/>
          <p:nvPr/>
        </p:nvSpPr>
        <p:spPr>
          <a:xfrm>
            <a:off x="783726" y="2819660"/>
            <a:ext cx="6988487" cy="5595357"/>
          </a:xfrm>
          <a:custGeom>
            <a:avLst/>
            <a:gdLst/>
            <a:ahLst/>
            <a:cxnLst/>
            <a:rect l="l" t="t" r="r" b="b"/>
            <a:pathLst>
              <a:path w="6988487" h="5595357">
                <a:moveTo>
                  <a:pt x="0" y="0"/>
                </a:moveTo>
                <a:lnTo>
                  <a:pt x="6988488" y="0"/>
                </a:lnTo>
                <a:lnTo>
                  <a:pt x="6988488" y="5595358"/>
                </a:lnTo>
                <a:lnTo>
                  <a:pt x="0" y="5595358"/>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7772214" y="2288112"/>
            <a:ext cx="2668682" cy="680410"/>
            <a:chOff x="0" y="0"/>
            <a:chExt cx="702863" cy="179203"/>
          </a:xfrm>
        </p:grpSpPr>
        <p:sp>
          <p:nvSpPr>
            <p:cNvPr id="4" name="Freeform 4"/>
            <p:cNvSpPr/>
            <p:nvPr/>
          </p:nvSpPr>
          <p:spPr>
            <a:xfrm>
              <a:off x="0" y="0"/>
              <a:ext cx="702863" cy="179203"/>
            </a:xfrm>
            <a:custGeom>
              <a:avLst/>
              <a:gdLst/>
              <a:ahLst/>
              <a:cxnLst/>
              <a:rect l="l" t="t" r="r" b="b"/>
              <a:pathLst>
                <a:path w="702863" h="17920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txBody>
            <a:bodyPr/>
            <a:lstStyle/>
            <a:p>
              <a:endParaRPr lang="en-US"/>
            </a:p>
          </p:txBody>
        </p:sp>
        <p:sp>
          <p:nvSpPr>
            <p:cNvPr id="5" name="TextBox 5"/>
            <p:cNvSpPr txBox="1"/>
            <p:nvPr/>
          </p:nvSpPr>
          <p:spPr>
            <a:xfrm>
              <a:off x="0" y="-104775"/>
              <a:ext cx="702863" cy="283978"/>
            </a:xfrm>
            <a:prstGeom prst="rect">
              <a:avLst/>
            </a:prstGeom>
          </p:spPr>
          <p:txBody>
            <a:bodyPr lIns="50800" tIns="50800" rIns="50800" bIns="50800" rtlCol="0" anchor="ctr"/>
            <a:lstStyle/>
            <a:p>
              <a:pPr marL="0" lvl="1" indent="0" algn="ctr">
                <a:lnSpc>
                  <a:spcPts val="3706"/>
                </a:lnSpc>
                <a:spcBef>
                  <a:spcPct val="0"/>
                </a:spcBef>
              </a:pPr>
              <a:r>
                <a:rPr lang="en-US" sz="2288">
                  <a:solidFill>
                    <a:srgbClr val="FFFFFF"/>
                  </a:solidFill>
                  <a:latin typeface="Poppins Light"/>
                </a:rPr>
                <a:t>Portfolio Goals</a:t>
              </a:r>
            </a:p>
          </p:txBody>
        </p:sp>
      </p:grpSp>
      <p:sp>
        <p:nvSpPr>
          <p:cNvPr id="6" name="Freeform 6"/>
          <p:cNvSpPr/>
          <p:nvPr/>
        </p:nvSpPr>
        <p:spPr>
          <a:xfrm>
            <a:off x="14135996" y="-2163135"/>
            <a:ext cx="6613789" cy="5640759"/>
          </a:xfrm>
          <a:custGeom>
            <a:avLst/>
            <a:gdLst/>
            <a:ahLst/>
            <a:cxnLst/>
            <a:rect l="l" t="t" r="r" b="b"/>
            <a:pathLst>
              <a:path w="6613789" h="5640759">
                <a:moveTo>
                  <a:pt x="0" y="0"/>
                </a:moveTo>
                <a:lnTo>
                  <a:pt x="6613790" y="0"/>
                </a:lnTo>
                <a:lnTo>
                  <a:pt x="6613790" y="5640759"/>
                </a:lnTo>
                <a:lnTo>
                  <a:pt x="0" y="5640759"/>
                </a:lnTo>
                <a:lnTo>
                  <a:pt x="0" y="0"/>
                </a:lnTo>
                <a:close/>
              </a:path>
            </a:pathLst>
          </a:custGeom>
          <a:blipFill>
            <a:blip r:embed="rId3"/>
            <a:stretch>
              <a:fillRect/>
            </a:stretch>
          </a:blipFill>
        </p:spPr>
        <p:txBody>
          <a:bodyPr/>
          <a:lstStyle/>
          <a:p>
            <a:endParaRPr lang="en-US"/>
          </a:p>
        </p:txBody>
      </p:sp>
      <p:sp>
        <p:nvSpPr>
          <p:cNvPr id="7" name="TextBox 7"/>
          <p:cNvSpPr txBox="1"/>
          <p:nvPr/>
        </p:nvSpPr>
        <p:spPr>
          <a:xfrm>
            <a:off x="374760" y="514350"/>
            <a:ext cx="15816116" cy="1064394"/>
          </a:xfrm>
          <a:prstGeom prst="rect">
            <a:avLst/>
          </a:prstGeom>
        </p:spPr>
        <p:txBody>
          <a:bodyPr lIns="0" tIns="0" rIns="0" bIns="0" rtlCol="0" anchor="t">
            <a:spAutoFit/>
          </a:bodyPr>
          <a:lstStyle/>
          <a:p>
            <a:pPr marL="0" lvl="0" indent="0" algn="just">
              <a:lnSpc>
                <a:spcPts val="8306"/>
              </a:lnSpc>
              <a:spcBef>
                <a:spcPct val="0"/>
              </a:spcBef>
            </a:pPr>
            <a:r>
              <a:rPr lang="en-US" sz="11537" spc="-288" dirty="0">
                <a:solidFill>
                  <a:srgbClr val="FF0000"/>
                </a:solidFill>
                <a:latin typeface="Computer Says No"/>
              </a:rPr>
              <a:t>PORTFOLIO GOALS &amp; PORTFOLIO SECTIONS</a:t>
            </a:r>
          </a:p>
        </p:txBody>
      </p:sp>
      <p:sp>
        <p:nvSpPr>
          <p:cNvPr id="8" name="TextBox 8"/>
          <p:cNvSpPr txBox="1"/>
          <p:nvPr/>
        </p:nvSpPr>
        <p:spPr>
          <a:xfrm>
            <a:off x="7772214" y="3368084"/>
            <a:ext cx="8105145" cy="1472856"/>
          </a:xfrm>
          <a:prstGeom prst="rect">
            <a:avLst/>
          </a:prstGeom>
        </p:spPr>
        <p:txBody>
          <a:bodyPr lIns="0" tIns="0" rIns="0" bIns="0" rtlCol="0" anchor="t">
            <a:spAutoFit/>
          </a:bodyPr>
          <a:lstStyle/>
          <a:p>
            <a:pPr marL="399778" lvl="1" indent="-199889">
              <a:lnSpc>
                <a:spcPts val="2999"/>
              </a:lnSpc>
              <a:buFont typeface="Arial"/>
              <a:buChar char="•"/>
            </a:pPr>
            <a:r>
              <a:rPr lang="en-US" sz="1851">
                <a:solidFill>
                  <a:srgbClr val="FFFFFF"/>
                </a:solidFill>
                <a:latin typeface="Poppins Light"/>
              </a:rPr>
              <a:t>Showcase my professional skills and projects.</a:t>
            </a:r>
          </a:p>
          <a:p>
            <a:pPr marL="399778" lvl="1" indent="-199889">
              <a:lnSpc>
                <a:spcPts val="2999"/>
              </a:lnSpc>
              <a:buFont typeface="Arial"/>
              <a:buChar char="•"/>
            </a:pPr>
            <a:r>
              <a:rPr lang="en-US" sz="1851">
                <a:solidFill>
                  <a:srgbClr val="FFFFFF"/>
                </a:solidFill>
                <a:latin typeface="Poppins Light"/>
              </a:rPr>
              <a:t>Serve as a digital CV for potential employers or collaborators.</a:t>
            </a:r>
          </a:p>
          <a:p>
            <a:pPr marL="399778" lvl="1" indent="-199889">
              <a:lnSpc>
                <a:spcPts val="2999"/>
              </a:lnSpc>
              <a:buFont typeface="Arial"/>
              <a:buChar char="•"/>
            </a:pPr>
            <a:r>
              <a:rPr lang="en-US" sz="1851">
                <a:solidFill>
                  <a:srgbClr val="FFFFFF"/>
                </a:solidFill>
                <a:latin typeface="Poppins Light"/>
              </a:rPr>
              <a:t>Establish my personal brand and online presence</a:t>
            </a:r>
          </a:p>
          <a:p>
            <a:pPr>
              <a:lnSpc>
                <a:spcPts val="2999"/>
              </a:lnSpc>
            </a:pPr>
            <a:endParaRPr lang="en-US" sz="1851">
              <a:solidFill>
                <a:srgbClr val="FFFFFF"/>
              </a:solidFill>
              <a:latin typeface="Poppins Light"/>
            </a:endParaRPr>
          </a:p>
        </p:txBody>
      </p:sp>
      <p:grpSp>
        <p:nvGrpSpPr>
          <p:cNvPr id="9" name="Group 9"/>
          <p:cNvGrpSpPr/>
          <p:nvPr/>
        </p:nvGrpSpPr>
        <p:grpSpPr>
          <a:xfrm>
            <a:off x="7984048" y="5670102"/>
            <a:ext cx="2668682" cy="680410"/>
            <a:chOff x="0" y="0"/>
            <a:chExt cx="702863" cy="179203"/>
          </a:xfrm>
        </p:grpSpPr>
        <p:sp>
          <p:nvSpPr>
            <p:cNvPr id="10" name="Freeform 10"/>
            <p:cNvSpPr/>
            <p:nvPr/>
          </p:nvSpPr>
          <p:spPr>
            <a:xfrm>
              <a:off x="0" y="0"/>
              <a:ext cx="702863" cy="179203"/>
            </a:xfrm>
            <a:custGeom>
              <a:avLst/>
              <a:gdLst/>
              <a:ahLst/>
              <a:cxnLst/>
              <a:rect l="l" t="t" r="r" b="b"/>
              <a:pathLst>
                <a:path w="702863" h="17920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txBody>
            <a:bodyPr/>
            <a:lstStyle/>
            <a:p>
              <a:endParaRPr lang="en-US"/>
            </a:p>
          </p:txBody>
        </p:sp>
        <p:sp>
          <p:nvSpPr>
            <p:cNvPr id="11" name="TextBox 11"/>
            <p:cNvSpPr txBox="1"/>
            <p:nvPr/>
          </p:nvSpPr>
          <p:spPr>
            <a:xfrm>
              <a:off x="0" y="-104775"/>
              <a:ext cx="702863" cy="283978"/>
            </a:xfrm>
            <a:prstGeom prst="rect">
              <a:avLst/>
            </a:prstGeom>
          </p:spPr>
          <p:txBody>
            <a:bodyPr lIns="50800" tIns="50800" rIns="50800" bIns="50800" rtlCol="0" anchor="ctr"/>
            <a:lstStyle/>
            <a:p>
              <a:pPr marL="0" lvl="1" indent="0" algn="ctr">
                <a:lnSpc>
                  <a:spcPts val="3706"/>
                </a:lnSpc>
                <a:spcBef>
                  <a:spcPct val="0"/>
                </a:spcBef>
              </a:pPr>
              <a:r>
                <a:rPr lang="en-US" sz="2288">
                  <a:solidFill>
                    <a:srgbClr val="FFFFFF"/>
                  </a:solidFill>
                  <a:latin typeface="Poppins Light"/>
                </a:rPr>
                <a:t>Portfolio Sections</a:t>
              </a:r>
            </a:p>
          </p:txBody>
        </p:sp>
      </p:grpSp>
      <p:sp>
        <p:nvSpPr>
          <p:cNvPr id="12" name="TextBox 12"/>
          <p:cNvSpPr txBox="1"/>
          <p:nvPr/>
        </p:nvSpPr>
        <p:spPr>
          <a:xfrm>
            <a:off x="7984048" y="6458545"/>
            <a:ext cx="8105145" cy="2958756"/>
          </a:xfrm>
          <a:prstGeom prst="rect">
            <a:avLst/>
          </a:prstGeom>
        </p:spPr>
        <p:txBody>
          <a:bodyPr lIns="0" tIns="0" rIns="0" bIns="0" rtlCol="0" anchor="t">
            <a:spAutoFit/>
          </a:bodyPr>
          <a:lstStyle/>
          <a:p>
            <a:pPr marL="399778" lvl="1" indent="-199889">
              <a:lnSpc>
                <a:spcPts val="2999"/>
              </a:lnSpc>
              <a:buFont typeface="Arial"/>
              <a:buChar char="•"/>
            </a:pPr>
            <a:r>
              <a:rPr lang="en-US" sz="1851">
                <a:solidFill>
                  <a:srgbClr val="FFFFFF"/>
                </a:solidFill>
                <a:latin typeface="Poppins Light"/>
              </a:rPr>
              <a:t>Home: A welcoming introduction.</a:t>
            </a:r>
          </a:p>
          <a:p>
            <a:pPr marL="399778" lvl="1" indent="-199889">
              <a:lnSpc>
                <a:spcPts val="2999"/>
              </a:lnSpc>
              <a:buFont typeface="Arial"/>
              <a:buChar char="•"/>
            </a:pPr>
            <a:r>
              <a:rPr lang="en-US" sz="1851">
                <a:solidFill>
                  <a:srgbClr val="FFFFFF"/>
                </a:solidFill>
                <a:latin typeface="Poppins Light"/>
              </a:rPr>
              <a:t>About: Outlines my professional background, skills, and interests.</a:t>
            </a:r>
          </a:p>
          <a:p>
            <a:pPr marL="399778" lvl="1" indent="-199889">
              <a:lnSpc>
                <a:spcPts val="2999"/>
              </a:lnSpc>
              <a:buFont typeface="Arial"/>
              <a:buChar char="•"/>
            </a:pPr>
            <a:r>
              <a:rPr lang="en-US" sz="1851">
                <a:solidFill>
                  <a:srgbClr val="FFFFFF"/>
                </a:solidFill>
                <a:latin typeface="Poppins Light"/>
              </a:rPr>
              <a:t>Projects: Showcases selected works with descriptions and links.</a:t>
            </a:r>
          </a:p>
          <a:p>
            <a:pPr marL="399778" lvl="1" indent="-199889">
              <a:lnSpc>
                <a:spcPts val="2999"/>
              </a:lnSpc>
              <a:buFont typeface="Arial"/>
              <a:buChar char="•"/>
            </a:pPr>
            <a:r>
              <a:rPr lang="en-US" sz="1851">
                <a:solidFill>
                  <a:srgbClr val="FFFFFF"/>
                </a:solidFill>
                <a:latin typeface="Poppins Light"/>
              </a:rPr>
              <a:t>Resume: Summarizes my education, experience, and achievements.</a:t>
            </a:r>
          </a:p>
          <a:p>
            <a:pPr marL="399778" lvl="1" indent="-199889">
              <a:lnSpc>
                <a:spcPts val="2999"/>
              </a:lnSpc>
              <a:buFont typeface="Arial"/>
              <a:buChar char="•"/>
            </a:pPr>
            <a:r>
              <a:rPr lang="en-US" sz="1851">
                <a:solidFill>
                  <a:srgbClr val="FFFFFF"/>
                </a:solidFill>
                <a:latin typeface="Poppins Light"/>
              </a:rPr>
              <a:t>Contact: Provides a way for potential employers or collaborators to reach out."</a:t>
            </a:r>
          </a:p>
          <a:p>
            <a:pPr>
              <a:lnSpc>
                <a:spcPts val="2999"/>
              </a:lnSpc>
            </a:pPr>
            <a:endParaRPr lang="en-US" sz="1851">
              <a:solidFill>
                <a:srgbClr val="FFFFFF"/>
              </a:solidFill>
              <a:latin typeface="Poppin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63916" b="-86898"/>
            </a:stretch>
          </a:blipFill>
        </p:spPr>
        <p:txBody>
          <a:bodyPr/>
          <a:lstStyle/>
          <a:p>
            <a:endParaRPr lang="en-US"/>
          </a:p>
        </p:txBody>
      </p:sp>
      <p:sp>
        <p:nvSpPr>
          <p:cNvPr id="3" name="Freeform 3"/>
          <p:cNvSpPr/>
          <p:nvPr/>
        </p:nvSpPr>
        <p:spPr>
          <a:xfrm>
            <a:off x="10571271" y="-3708211"/>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txBody>
          <a:bodyPr/>
          <a:lstStyle/>
          <a:p>
            <a:endParaRPr lang="en-US"/>
          </a:p>
        </p:txBody>
      </p:sp>
      <p:sp>
        <p:nvSpPr>
          <p:cNvPr id="4" name="Freeform 4"/>
          <p:cNvSpPr/>
          <p:nvPr/>
        </p:nvSpPr>
        <p:spPr>
          <a:xfrm>
            <a:off x="-5811039" y="463618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4338661" y="1717088"/>
            <a:ext cx="9610678" cy="1974900"/>
          </a:xfrm>
          <a:prstGeom prst="rect">
            <a:avLst/>
          </a:prstGeom>
        </p:spPr>
        <p:txBody>
          <a:bodyPr lIns="0" tIns="0" rIns="0" bIns="0" rtlCol="0" anchor="t">
            <a:spAutoFit/>
          </a:bodyPr>
          <a:lstStyle/>
          <a:p>
            <a:pPr algn="ctr">
              <a:lnSpc>
                <a:spcPts val="7693"/>
              </a:lnSpc>
            </a:pPr>
            <a:r>
              <a:rPr lang="en-US" sz="10686" dirty="0">
                <a:solidFill>
                  <a:srgbClr val="FF0000"/>
                </a:solidFill>
                <a:latin typeface="Computer Says No"/>
              </a:rPr>
              <a:t>TECHNOLOGY STACK</a:t>
            </a:r>
          </a:p>
          <a:p>
            <a:pPr marL="0" lvl="0" indent="0" algn="ctr">
              <a:lnSpc>
                <a:spcPts val="7693"/>
              </a:lnSpc>
              <a:spcBef>
                <a:spcPct val="0"/>
              </a:spcBef>
            </a:pPr>
            <a:endParaRPr lang="en-US" sz="10686" dirty="0">
              <a:solidFill>
                <a:srgbClr val="6866E1"/>
              </a:solidFill>
              <a:latin typeface="Computer Says No"/>
            </a:endParaRPr>
          </a:p>
        </p:txBody>
      </p:sp>
      <p:sp>
        <p:nvSpPr>
          <p:cNvPr id="6" name="Freeform 6"/>
          <p:cNvSpPr/>
          <p:nvPr/>
        </p:nvSpPr>
        <p:spPr>
          <a:xfrm>
            <a:off x="2598221" y="3531890"/>
            <a:ext cx="2113329" cy="2113329"/>
          </a:xfrm>
          <a:custGeom>
            <a:avLst/>
            <a:gdLst/>
            <a:ahLst/>
            <a:cxnLst/>
            <a:rect l="l" t="t" r="r" b="b"/>
            <a:pathLst>
              <a:path w="2113329" h="2113329">
                <a:moveTo>
                  <a:pt x="0" y="0"/>
                </a:moveTo>
                <a:lnTo>
                  <a:pt x="2113330" y="0"/>
                </a:lnTo>
                <a:lnTo>
                  <a:pt x="2113330" y="2113329"/>
                </a:lnTo>
                <a:lnTo>
                  <a:pt x="0" y="211332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7" name="Freeform 7"/>
          <p:cNvSpPr/>
          <p:nvPr/>
        </p:nvSpPr>
        <p:spPr>
          <a:xfrm>
            <a:off x="6378426" y="3464724"/>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8" name="Freeform 8"/>
          <p:cNvSpPr/>
          <p:nvPr/>
        </p:nvSpPr>
        <p:spPr>
          <a:xfrm>
            <a:off x="10157163" y="3531890"/>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Freeform 9"/>
          <p:cNvSpPr/>
          <p:nvPr/>
        </p:nvSpPr>
        <p:spPr>
          <a:xfrm>
            <a:off x="13949339" y="3531890"/>
            <a:ext cx="2113329" cy="2113329"/>
          </a:xfrm>
          <a:custGeom>
            <a:avLst/>
            <a:gdLst/>
            <a:ahLst/>
            <a:cxnLst/>
            <a:rect l="l" t="t" r="r" b="b"/>
            <a:pathLst>
              <a:path w="2113329" h="2113329">
                <a:moveTo>
                  <a:pt x="0" y="0"/>
                </a:moveTo>
                <a:lnTo>
                  <a:pt x="2113329" y="0"/>
                </a:lnTo>
                <a:lnTo>
                  <a:pt x="2113329" y="2113329"/>
                </a:lnTo>
                <a:lnTo>
                  <a:pt x="0" y="211332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0" name="TextBox 10"/>
          <p:cNvSpPr txBox="1"/>
          <p:nvPr/>
        </p:nvSpPr>
        <p:spPr>
          <a:xfrm>
            <a:off x="3032825" y="4163223"/>
            <a:ext cx="1305836" cy="980277"/>
          </a:xfrm>
          <a:prstGeom prst="rect">
            <a:avLst/>
          </a:prstGeom>
        </p:spPr>
        <p:txBody>
          <a:bodyPr lIns="0" tIns="0" rIns="0" bIns="0" rtlCol="0" anchor="t">
            <a:spAutoFit/>
          </a:bodyPr>
          <a:lstStyle/>
          <a:p>
            <a:pPr marL="0" lvl="0" indent="0" algn="ctr">
              <a:lnSpc>
                <a:spcPts val="3590"/>
              </a:lnSpc>
              <a:spcBef>
                <a:spcPct val="0"/>
              </a:spcBef>
            </a:pPr>
            <a:r>
              <a:rPr lang="en-US" sz="4986">
                <a:solidFill>
                  <a:srgbClr val="40B8F5"/>
                </a:solidFill>
                <a:latin typeface="Computer Says No"/>
              </a:rPr>
              <a:t>REACT.JS</a:t>
            </a:r>
          </a:p>
        </p:txBody>
      </p:sp>
      <p:sp>
        <p:nvSpPr>
          <p:cNvPr id="11" name="TextBox 11"/>
          <p:cNvSpPr txBox="1"/>
          <p:nvPr/>
        </p:nvSpPr>
        <p:spPr>
          <a:xfrm>
            <a:off x="6854676" y="4132897"/>
            <a:ext cx="1305836" cy="1168490"/>
          </a:xfrm>
          <a:prstGeom prst="rect">
            <a:avLst/>
          </a:prstGeom>
        </p:spPr>
        <p:txBody>
          <a:bodyPr lIns="0" tIns="0" rIns="0" bIns="0" rtlCol="0" anchor="t">
            <a:spAutoFit/>
          </a:bodyPr>
          <a:lstStyle/>
          <a:p>
            <a:pPr marL="0" lvl="0" indent="0" algn="ctr">
              <a:lnSpc>
                <a:spcPts val="4238"/>
              </a:lnSpc>
              <a:spcBef>
                <a:spcPct val="0"/>
              </a:spcBef>
            </a:pPr>
            <a:r>
              <a:rPr lang="en-US" sz="5886">
                <a:solidFill>
                  <a:srgbClr val="40B8F5"/>
                </a:solidFill>
                <a:latin typeface="Computer Says No"/>
              </a:rPr>
              <a:t>NODE.JS </a:t>
            </a:r>
          </a:p>
        </p:txBody>
      </p:sp>
      <p:sp>
        <p:nvSpPr>
          <p:cNvPr id="12" name="TextBox 12"/>
          <p:cNvSpPr txBox="1"/>
          <p:nvPr/>
        </p:nvSpPr>
        <p:spPr>
          <a:xfrm>
            <a:off x="9961178" y="3948518"/>
            <a:ext cx="2505298" cy="1194982"/>
          </a:xfrm>
          <a:prstGeom prst="rect">
            <a:avLst/>
          </a:prstGeom>
        </p:spPr>
        <p:txBody>
          <a:bodyPr lIns="0" tIns="0" rIns="0" bIns="0" rtlCol="0" anchor="t">
            <a:spAutoFit/>
          </a:bodyPr>
          <a:lstStyle/>
          <a:p>
            <a:pPr algn="ctr">
              <a:lnSpc>
                <a:spcPts val="2948"/>
              </a:lnSpc>
            </a:pPr>
            <a:r>
              <a:rPr lang="en-US" sz="4094">
                <a:solidFill>
                  <a:srgbClr val="40B8F5"/>
                </a:solidFill>
                <a:latin typeface="Computer Says No"/>
              </a:rPr>
              <a:t>CSS3 </a:t>
            </a:r>
          </a:p>
          <a:p>
            <a:pPr algn="ctr">
              <a:lnSpc>
                <a:spcPts val="2948"/>
              </a:lnSpc>
            </a:pPr>
            <a:r>
              <a:rPr lang="en-US" sz="4094">
                <a:solidFill>
                  <a:srgbClr val="40B8F5"/>
                </a:solidFill>
                <a:latin typeface="Computer Says No"/>
              </a:rPr>
              <a:t>&amp;</a:t>
            </a:r>
          </a:p>
          <a:p>
            <a:pPr marL="0" lvl="0" indent="0" algn="ctr">
              <a:lnSpc>
                <a:spcPts val="2948"/>
              </a:lnSpc>
              <a:spcBef>
                <a:spcPct val="0"/>
              </a:spcBef>
            </a:pPr>
            <a:r>
              <a:rPr lang="en-US" sz="4094">
                <a:solidFill>
                  <a:srgbClr val="40B8F5"/>
                </a:solidFill>
                <a:latin typeface="Computer Says No"/>
              </a:rPr>
              <a:t> BOOTSTRAP</a:t>
            </a:r>
          </a:p>
        </p:txBody>
      </p:sp>
      <p:sp>
        <p:nvSpPr>
          <p:cNvPr id="13" name="TextBox 13"/>
          <p:cNvSpPr txBox="1"/>
          <p:nvPr/>
        </p:nvSpPr>
        <p:spPr>
          <a:xfrm>
            <a:off x="14390156" y="4219531"/>
            <a:ext cx="1205703" cy="923969"/>
          </a:xfrm>
          <a:prstGeom prst="rect">
            <a:avLst/>
          </a:prstGeom>
        </p:spPr>
        <p:txBody>
          <a:bodyPr lIns="0" tIns="0" rIns="0" bIns="0" rtlCol="0" anchor="t">
            <a:spAutoFit/>
          </a:bodyPr>
          <a:lstStyle/>
          <a:p>
            <a:pPr marL="0" lvl="0" indent="0" algn="ctr">
              <a:lnSpc>
                <a:spcPts val="3361"/>
              </a:lnSpc>
              <a:spcBef>
                <a:spcPct val="0"/>
              </a:spcBef>
            </a:pPr>
            <a:r>
              <a:rPr lang="en-US" sz="4668">
                <a:solidFill>
                  <a:srgbClr val="40B8F5"/>
                </a:solidFill>
                <a:latin typeface="Computer Says No"/>
              </a:rPr>
              <a:t>GITHUB PAGES</a:t>
            </a:r>
          </a:p>
        </p:txBody>
      </p:sp>
      <p:sp>
        <p:nvSpPr>
          <p:cNvPr id="14" name="TextBox 14"/>
          <p:cNvSpPr txBox="1"/>
          <p:nvPr/>
        </p:nvSpPr>
        <p:spPr>
          <a:xfrm>
            <a:off x="13432252" y="5959424"/>
            <a:ext cx="3121512" cy="729906"/>
          </a:xfrm>
          <a:prstGeom prst="rect">
            <a:avLst/>
          </a:prstGeom>
        </p:spPr>
        <p:txBody>
          <a:bodyPr lIns="0" tIns="0" rIns="0" bIns="0" rtlCol="0" anchor="t">
            <a:spAutoFit/>
          </a:bodyPr>
          <a:lstStyle/>
          <a:p>
            <a:pPr algn="ctr">
              <a:lnSpc>
                <a:spcPts val="2999"/>
              </a:lnSpc>
            </a:pPr>
            <a:r>
              <a:rPr lang="en-US" sz="1851">
                <a:solidFill>
                  <a:srgbClr val="FFFFFF"/>
                </a:solidFill>
                <a:latin typeface="Poppins Light"/>
              </a:rPr>
              <a:t> for easy deployment and maintenance.</a:t>
            </a:r>
          </a:p>
        </p:txBody>
      </p:sp>
      <p:sp>
        <p:nvSpPr>
          <p:cNvPr id="15" name="AutoShape 15"/>
          <p:cNvSpPr/>
          <p:nvPr/>
        </p:nvSpPr>
        <p:spPr>
          <a:xfrm flipV="1">
            <a:off x="12270492" y="4612367"/>
            <a:ext cx="1702780" cy="0"/>
          </a:xfrm>
          <a:prstGeom prst="line">
            <a:avLst/>
          </a:prstGeom>
          <a:ln w="47625" cap="rnd">
            <a:solidFill>
              <a:srgbClr val="5CE5F8"/>
            </a:solidFill>
            <a:prstDash val="sysDot"/>
            <a:headEnd type="none" w="sm" len="sm"/>
            <a:tailEnd type="none" w="sm" len="sm"/>
          </a:ln>
        </p:spPr>
        <p:txBody>
          <a:bodyPr/>
          <a:lstStyle/>
          <a:p>
            <a:endParaRPr lang="en-US"/>
          </a:p>
        </p:txBody>
      </p:sp>
      <p:sp>
        <p:nvSpPr>
          <p:cNvPr id="16" name="TextBox 16"/>
          <p:cNvSpPr txBox="1"/>
          <p:nvPr/>
        </p:nvSpPr>
        <p:spPr>
          <a:xfrm>
            <a:off x="9653071" y="5959424"/>
            <a:ext cx="3121512" cy="729906"/>
          </a:xfrm>
          <a:prstGeom prst="rect">
            <a:avLst/>
          </a:prstGeom>
        </p:spPr>
        <p:txBody>
          <a:bodyPr lIns="0" tIns="0" rIns="0" bIns="0" rtlCol="0" anchor="t">
            <a:spAutoFit/>
          </a:bodyPr>
          <a:lstStyle/>
          <a:p>
            <a:pPr algn="ctr">
              <a:lnSpc>
                <a:spcPts val="2999"/>
              </a:lnSpc>
            </a:pPr>
            <a:r>
              <a:rPr lang="en-US" sz="1851">
                <a:solidFill>
                  <a:srgbClr val="FFFFFF"/>
                </a:solidFill>
                <a:latin typeface="Poppins Light"/>
              </a:rPr>
              <a:t>for responsive and aesthetic design.</a:t>
            </a:r>
          </a:p>
        </p:txBody>
      </p:sp>
      <p:sp>
        <p:nvSpPr>
          <p:cNvPr id="17" name="TextBox 17"/>
          <p:cNvSpPr txBox="1"/>
          <p:nvPr/>
        </p:nvSpPr>
        <p:spPr>
          <a:xfrm>
            <a:off x="5874334" y="5959424"/>
            <a:ext cx="3121512" cy="358431"/>
          </a:xfrm>
          <a:prstGeom prst="rect">
            <a:avLst/>
          </a:prstGeom>
        </p:spPr>
        <p:txBody>
          <a:bodyPr lIns="0" tIns="0" rIns="0" bIns="0" rtlCol="0" anchor="t">
            <a:spAutoFit/>
          </a:bodyPr>
          <a:lstStyle/>
          <a:p>
            <a:pPr algn="ctr">
              <a:lnSpc>
                <a:spcPts val="2999"/>
              </a:lnSpc>
            </a:pPr>
            <a:r>
              <a:rPr lang="en-US" sz="1851">
                <a:solidFill>
                  <a:srgbClr val="FFFFFF"/>
                </a:solidFill>
                <a:latin typeface="Poppins Light"/>
              </a:rPr>
              <a:t>for backend support.</a:t>
            </a:r>
          </a:p>
        </p:txBody>
      </p:sp>
      <p:sp>
        <p:nvSpPr>
          <p:cNvPr id="18" name="AutoShape 18"/>
          <p:cNvSpPr/>
          <p:nvPr/>
        </p:nvSpPr>
        <p:spPr>
          <a:xfrm flipV="1">
            <a:off x="8454383" y="4612367"/>
            <a:ext cx="1702780" cy="0"/>
          </a:xfrm>
          <a:prstGeom prst="line">
            <a:avLst/>
          </a:prstGeom>
          <a:ln w="47625" cap="rnd">
            <a:solidFill>
              <a:srgbClr val="5CE5F8"/>
            </a:solidFill>
            <a:prstDash val="sysDot"/>
            <a:headEnd type="none" w="sm" len="sm"/>
            <a:tailEnd type="none" w="sm" len="sm"/>
          </a:ln>
        </p:spPr>
        <p:txBody>
          <a:bodyPr/>
          <a:lstStyle/>
          <a:p>
            <a:endParaRPr lang="en-US"/>
          </a:p>
        </p:txBody>
      </p:sp>
      <p:sp>
        <p:nvSpPr>
          <p:cNvPr id="19" name="AutoShape 19"/>
          <p:cNvSpPr/>
          <p:nvPr/>
        </p:nvSpPr>
        <p:spPr>
          <a:xfrm flipV="1">
            <a:off x="4675646" y="4545201"/>
            <a:ext cx="1702780" cy="0"/>
          </a:xfrm>
          <a:prstGeom prst="line">
            <a:avLst/>
          </a:prstGeom>
          <a:ln w="47625" cap="rnd">
            <a:solidFill>
              <a:srgbClr val="5CE5F8"/>
            </a:solidFill>
            <a:prstDash val="sysDot"/>
            <a:headEnd type="none" w="sm" len="sm"/>
            <a:tailEnd type="none" w="sm" len="sm"/>
          </a:ln>
        </p:spPr>
        <p:txBody>
          <a:bodyPr/>
          <a:lstStyle/>
          <a:p>
            <a:endParaRPr lang="en-US"/>
          </a:p>
        </p:txBody>
      </p:sp>
      <p:sp>
        <p:nvSpPr>
          <p:cNvPr id="20" name="TextBox 20"/>
          <p:cNvSpPr txBox="1"/>
          <p:nvPr/>
        </p:nvSpPr>
        <p:spPr>
          <a:xfrm>
            <a:off x="2095597" y="5959424"/>
            <a:ext cx="3121512" cy="729906"/>
          </a:xfrm>
          <a:prstGeom prst="rect">
            <a:avLst/>
          </a:prstGeom>
        </p:spPr>
        <p:txBody>
          <a:bodyPr lIns="0" tIns="0" rIns="0" bIns="0" rtlCol="0" anchor="t">
            <a:spAutoFit/>
          </a:bodyPr>
          <a:lstStyle/>
          <a:p>
            <a:pPr algn="ctr">
              <a:lnSpc>
                <a:spcPts val="2999"/>
              </a:lnSpc>
            </a:pPr>
            <a:r>
              <a:rPr lang="en-US" sz="1851" dirty="0">
                <a:solidFill>
                  <a:srgbClr val="FFFFFF"/>
                </a:solidFill>
                <a:latin typeface="Poppins Light"/>
              </a:rPr>
              <a:t> for dynamic user interfaces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US"/>
          </a:p>
        </p:txBody>
      </p:sp>
      <p:sp>
        <p:nvSpPr>
          <p:cNvPr id="3" name="Freeform 3"/>
          <p:cNvSpPr/>
          <p:nvPr/>
        </p:nvSpPr>
        <p:spPr>
          <a:xfrm>
            <a:off x="12841328" y="3284509"/>
            <a:ext cx="5198484" cy="8229600"/>
          </a:xfrm>
          <a:custGeom>
            <a:avLst/>
            <a:gdLst/>
            <a:ahLst/>
            <a:cxnLst/>
            <a:rect l="l" t="t" r="r" b="b"/>
            <a:pathLst>
              <a:path w="5198484" h="8229600">
                <a:moveTo>
                  <a:pt x="0" y="0"/>
                </a:moveTo>
                <a:lnTo>
                  <a:pt x="5198484" y="0"/>
                </a:lnTo>
                <a:lnTo>
                  <a:pt x="5198484" y="8229600"/>
                </a:lnTo>
                <a:lnTo>
                  <a:pt x="0" y="8229600"/>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4963406" y="358009"/>
            <a:ext cx="5646292" cy="577081"/>
          </a:xfrm>
          <a:prstGeom prst="rect">
            <a:avLst/>
          </a:prstGeom>
        </p:spPr>
        <p:txBody>
          <a:bodyPr lIns="0" tIns="0" rIns="0" bIns="0" rtlCol="0" anchor="t">
            <a:spAutoFit/>
          </a:bodyPr>
          <a:lstStyle/>
          <a:p>
            <a:pPr marL="0" lvl="0" indent="0">
              <a:lnSpc>
                <a:spcPts val="4458"/>
              </a:lnSpc>
              <a:spcBef>
                <a:spcPct val="0"/>
              </a:spcBef>
            </a:pPr>
            <a:r>
              <a:rPr lang="en-US" sz="6192" dirty="0">
                <a:solidFill>
                  <a:srgbClr val="FF0000"/>
                </a:solidFill>
                <a:latin typeface="Computer Says No"/>
              </a:rPr>
              <a:t>LEARNING </a:t>
            </a:r>
          </a:p>
        </p:txBody>
      </p:sp>
      <p:sp>
        <p:nvSpPr>
          <p:cNvPr id="5" name="TextBox 5"/>
          <p:cNvSpPr txBox="1"/>
          <p:nvPr/>
        </p:nvSpPr>
        <p:spPr>
          <a:xfrm>
            <a:off x="374639" y="933450"/>
            <a:ext cx="12193237" cy="8919867"/>
          </a:xfrm>
          <a:prstGeom prst="rect">
            <a:avLst/>
          </a:prstGeom>
        </p:spPr>
        <p:txBody>
          <a:bodyPr lIns="0" tIns="0" rIns="0" bIns="0" rtlCol="0" anchor="t">
            <a:spAutoFit/>
          </a:bodyPr>
          <a:lstStyle/>
          <a:p>
            <a:pPr marL="367455" lvl="1" indent="-183727">
              <a:lnSpc>
                <a:spcPts val="2757"/>
              </a:lnSpc>
              <a:buFont typeface="Arial"/>
              <a:buChar char="•"/>
            </a:pPr>
            <a:r>
              <a:rPr lang="en-US" sz="1701">
                <a:solidFill>
                  <a:srgbClr val="FFFFFF"/>
                </a:solidFill>
                <a:latin typeface="Poppins Bold"/>
              </a:rPr>
              <a:t>React Application Development</a:t>
            </a:r>
            <a:r>
              <a:rPr lang="en-US" sz="1701">
                <a:solidFill>
                  <a:srgbClr val="FFFFFF"/>
                </a:solidFill>
                <a:latin typeface="Poppins Light"/>
              </a:rPr>
              <a:t>: I gained hands-on experience in developing a React application, understanding its structure, and working with components to create a dynamic and responsive user interface.</a:t>
            </a:r>
          </a:p>
          <a:p>
            <a:pPr marL="367455" lvl="1" indent="-183727">
              <a:lnSpc>
                <a:spcPts val="2757"/>
              </a:lnSpc>
              <a:buFont typeface="Arial"/>
              <a:buChar char="•"/>
            </a:pPr>
            <a:r>
              <a:rPr lang="en-US" sz="1701">
                <a:solidFill>
                  <a:srgbClr val="FFFFFF"/>
                </a:solidFill>
                <a:latin typeface="Poppins Bold"/>
              </a:rPr>
              <a:t>Deployment to GitHub Pages</a:t>
            </a:r>
            <a:r>
              <a:rPr lang="en-US" sz="1701">
                <a:solidFill>
                  <a:srgbClr val="FFFFFF"/>
                </a:solidFill>
                <a:latin typeface="Poppins Light"/>
              </a:rPr>
              <a:t>: I learned how to deploy a React application to GitHub Pages, including configuring my project's package.json file, using the gh-pages package, and troubleshooting deployment issues.</a:t>
            </a:r>
          </a:p>
          <a:p>
            <a:pPr marL="367455" lvl="1" indent="-183727">
              <a:lnSpc>
                <a:spcPts val="2757"/>
              </a:lnSpc>
              <a:buFont typeface="Arial"/>
              <a:buChar char="•"/>
            </a:pPr>
            <a:r>
              <a:rPr lang="en-US" sz="1701">
                <a:solidFill>
                  <a:srgbClr val="FFFFFF"/>
                </a:solidFill>
                <a:latin typeface="Poppins Bold"/>
              </a:rPr>
              <a:t>Working with npm and Dependency Management</a:t>
            </a:r>
            <a:r>
              <a:rPr lang="en-US" sz="1701">
                <a:solidFill>
                  <a:srgbClr val="FFFFFF"/>
                </a:solidFill>
                <a:latin typeface="Poppins Light"/>
              </a:rPr>
              <a:t>: Encountering and resolving npm errors provided insight into dependency management, version conflicts, and the importance of compatible library versions within my React project.</a:t>
            </a:r>
          </a:p>
          <a:p>
            <a:pPr marL="367455" lvl="1" indent="-183727">
              <a:lnSpc>
                <a:spcPts val="2757"/>
              </a:lnSpc>
              <a:buFont typeface="Arial"/>
              <a:buChar char="•"/>
            </a:pPr>
            <a:r>
              <a:rPr lang="en-US" sz="1701">
                <a:solidFill>
                  <a:srgbClr val="FFFFFF"/>
                </a:solidFill>
                <a:latin typeface="Poppins Bold"/>
              </a:rPr>
              <a:t>Understanding Peer Dependencies:</a:t>
            </a:r>
            <a:r>
              <a:rPr lang="en-US" sz="1701">
                <a:solidFill>
                  <a:srgbClr val="FFFFFF"/>
                </a:solidFill>
                <a:latin typeface="Poppins Light"/>
              </a:rPr>
              <a:t> The npm error related to peer dependencies highlighted the complexities of managing dependencies in modern web development, specifically how certain libraries rely on specific versions of other libraries (e.g., React).</a:t>
            </a:r>
          </a:p>
          <a:p>
            <a:pPr marL="367455" lvl="1" indent="-183727">
              <a:lnSpc>
                <a:spcPts val="2757"/>
              </a:lnSpc>
              <a:buFont typeface="Arial"/>
              <a:buChar char="•"/>
            </a:pPr>
            <a:r>
              <a:rPr lang="en-US" sz="1701">
                <a:solidFill>
                  <a:srgbClr val="FFFFFF"/>
                </a:solidFill>
                <a:latin typeface="Poppins Bold"/>
              </a:rPr>
              <a:t>Command Line Proficiency</a:t>
            </a:r>
            <a:r>
              <a:rPr lang="en-US" sz="1701">
                <a:solidFill>
                  <a:srgbClr val="FFFFFF"/>
                </a:solidFill>
                <a:latin typeface="Poppins Light"/>
              </a:rPr>
              <a:t>: Throughout the process, I enhanced my command-line skills, executing commands for installing packages, starting the development server, and deploying my application.</a:t>
            </a:r>
          </a:p>
          <a:p>
            <a:pPr marL="367455" lvl="1" indent="-183727">
              <a:lnSpc>
                <a:spcPts val="2757"/>
              </a:lnSpc>
              <a:buFont typeface="Arial"/>
              <a:buChar char="•"/>
            </a:pPr>
            <a:r>
              <a:rPr lang="en-US" sz="1701">
                <a:solidFill>
                  <a:srgbClr val="FFFFFF"/>
                </a:solidFill>
                <a:latin typeface="Poppins Bold"/>
              </a:rPr>
              <a:t>Version Control with Git</a:t>
            </a:r>
            <a:r>
              <a:rPr lang="en-US" sz="1701">
                <a:solidFill>
                  <a:srgbClr val="FFFFFF"/>
                </a:solidFill>
                <a:latin typeface="Poppins Light"/>
              </a:rPr>
              <a:t>: This project likely reinforced my understanding of version control using Git, emphasizing the importance of committing changes, branching, and pushing updates to GitHub.</a:t>
            </a:r>
          </a:p>
          <a:p>
            <a:pPr marL="367455" lvl="1" indent="-183727">
              <a:lnSpc>
                <a:spcPts val="2757"/>
              </a:lnSpc>
              <a:buFont typeface="Arial"/>
              <a:buChar char="•"/>
            </a:pPr>
            <a:r>
              <a:rPr lang="en-US" sz="1701">
                <a:solidFill>
                  <a:srgbClr val="FFFFFF"/>
                </a:solidFill>
                <a:latin typeface="Poppins Bold"/>
              </a:rPr>
              <a:t>Troubleshooting and Problem-Solving:</a:t>
            </a:r>
            <a:r>
              <a:rPr lang="en-US" sz="1701">
                <a:solidFill>
                  <a:srgbClr val="FFFFFF"/>
                </a:solidFill>
                <a:latin typeface="Poppins Light"/>
              </a:rPr>
              <a:t> I encountered various challenges, from deployment issues to configuration errors. Addressing these issues helped improve my troubleshooting and problem-solving skills, crucial for any software development project.</a:t>
            </a:r>
          </a:p>
          <a:p>
            <a:pPr marL="367455" lvl="1" indent="-183727">
              <a:lnSpc>
                <a:spcPts val="2757"/>
              </a:lnSpc>
              <a:buFont typeface="Arial"/>
              <a:buChar char="•"/>
            </a:pPr>
            <a:r>
              <a:rPr lang="en-US" sz="1701">
                <a:solidFill>
                  <a:srgbClr val="FFFFFF"/>
                </a:solidFill>
                <a:latin typeface="Poppins Bold"/>
              </a:rPr>
              <a:t>SEO and Web Presence:</a:t>
            </a:r>
            <a:r>
              <a:rPr lang="en-US" sz="1701">
                <a:solidFill>
                  <a:srgbClr val="FFFFFF"/>
                </a:solidFill>
                <a:latin typeface="Poppins Light"/>
              </a:rPr>
              <a:t> By customizing my project's metadata for GitHub Pages, I learned about the basics of SEO (Search Engine Optimization) and the importance of metadata in improving the visibility of my web projects.</a:t>
            </a:r>
          </a:p>
          <a:p>
            <a:pPr marL="367455" lvl="1" indent="-183727">
              <a:lnSpc>
                <a:spcPts val="2757"/>
              </a:lnSpc>
              <a:buFont typeface="Arial"/>
              <a:buChar char="•"/>
            </a:pPr>
            <a:r>
              <a:rPr lang="en-US" sz="1701">
                <a:solidFill>
                  <a:srgbClr val="FFFFFF"/>
                </a:solidFill>
                <a:latin typeface="Poppins Bold"/>
              </a:rPr>
              <a:t>Markdown and Documentation</a:t>
            </a:r>
            <a:r>
              <a:rPr lang="en-US" sz="1701">
                <a:solidFill>
                  <a:srgbClr val="FFFFFF"/>
                </a:solidFill>
                <a:latin typeface="Poppins Light"/>
              </a:rPr>
              <a:t>: Writing a README and preparing for a presentation underscored the importance of documentation, both for users who might visit my portfolio and as a personal reference.</a:t>
            </a:r>
          </a:p>
          <a:p>
            <a:pPr marL="367455" lvl="1" indent="-183727">
              <a:lnSpc>
                <a:spcPts val="2757"/>
              </a:lnSpc>
              <a:buFont typeface="Arial"/>
              <a:buChar char="•"/>
            </a:pPr>
            <a:r>
              <a:rPr lang="en-US" sz="1701">
                <a:solidFill>
                  <a:srgbClr val="FFFFFF"/>
                </a:solidFill>
                <a:latin typeface="Poppins Bold"/>
              </a:rPr>
              <a:t>Presentation Skills:</a:t>
            </a:r>
            <a:r>
              <a:rPr lang="en-US" sz="1701">
                <a:solidFill>
                  <a:srgbClr val="FFFFFF"/>
                </a:solidFill>
                <a:latin typeface="Poppins Light"/>
              </a:rPr>
              <a:t> Preparing to present my project, even in a written format, helped in organize my thoughts, structure my presentation content, and communicate my achievements effectively.</a:t>
            </a:r>
          </a:p>
          <a:p>
            <a:pPr>
              <a:lnSpc>
                <a:spcPts val="2757"/>
              </a:lnSpc>
            </a:pPr>
            <a:endParaRPr lang="en-US" sz="1701">
              <a:solidFill>
                <a:srgbClr val="FFFFFF"/>
              </a:solidFill>
              <a:latin typeface="Poppin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US"/>
          </a:p>
        </p:txBody>
      </p:sp>
      <p:sp>
        <p:nvSpPr>
          <p:cNvPr id="3" name="Freeform 3"/>
          <p:cNvSpPr/>
          <p:nvPr/>
        </p:nvSpPr>
        <p:spPr>
          <a:xfrm>
            <a:off x="12841328" y="3284509"/>
            <a:ext cx="5198484" cy="8229600"/>
          </a:xfrm>
          <a:custGeom>
            <a:avLst/>
            <a:gdLst/>
            <a:ahLst/>
            <a:cxnLst/>
            <a:rect l="l" t="t" r="r" b="b"/>
            <a:pathLst>
              <a:path w="5198484" h="8229600">
                <a:moveTo>
                  <a:pt x="0" y="0"/>
                </a:moveTo>
                <a:lnTo>
                  <a:pt x="5198484" y="0"/>
                </a:lnTo>
                <a:lnTo>
                  <a:pt x="5198484" y="8229600"/>
                </a:lnTo>
                <a:lnTo>
                  <a:pt x="0" y="8229600"/>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4901256" y="722791"/>
            <a:ext cx="5646292" cy="577081"/>
          </a:xfrm>
          <a:prstGeom prst="rect">
            <a:avLst/>
          </a:prstGeom>
        </p:spPr>
        <p:txBody>
          <a:bodyPr lIns="0" tIns="0" rIns="0" bIns="0" rtlCol="0" anchor="t">
            <a:spAutoFit/>
          </a:bodyPr>
          <a:lstStyle/>
          <a:p>
            <a:pPr marL="0" lvl="0" indent="0">
              <a:lnSpc>
                <a:spcPts val="4458"/>
              </a:lnSpc>
              <a:spcBef>
                <a:spcPct val="0"/>
              </a:spcBef>
            </a:pPr>
            <a:r>
              <a:rPr lang="en-US" sz="6192" dirty="0">
                <a:solidFill>
                  <a:srgbClr val="FF0000"/>
                </a:solidFill>
                <a:latin typeface="Computer Says No"/>
              </a:rPr>
              <a:t>SPECIFIC ERRORS</a:t>
            </a:r>
          </a:p>
        </p:txBody>
      </p:sp>
      <p:sp>
        <p:nvSpPr>
          <p:cNvPr id="5" name="TextBox 5"/>
          <p:cNvSpPr txBox="1"/>
          <p:nvPr/>
        </p:nvSpPr>
        <p:spPr>
          <a:xfrm>
            <a:off x="1694929" y="1335250"/>
            <a:ext cx="10561327" cy="8930824"/>
          </a:xfrm>
          <a:prstGeom prst="rect">
            <a:avLst/>
          </a:prstGeom>
        </p:spPr>
        <p:txBody>
          <a:bodyPr lIns="0" tIns="0" rIns="0" bIns="0" rtlCol="0" anchor="t">
            <a:spAutoFit/>
          </a:bodyPr>
          <a:lstStyle/>
          <a:p>
            <a:pPr marL="421021" lvl="1" indent="-210511">
              <a:lnSpc>
                <a:spcPts val="3568"/>
              </a:lnSpc>
              <a:buFont typeface="Arial"/>
              <a:buChar char="•"/>
            </a:pPr>
            <a:r>
              <a:rPr lang="en-US" sz="1950" dirty="0" err="1">
                <a:solidFill>
                  <a:srgbClr val="FFFFFF"/>
                </a:solidFill>
                <a:latin typeface="Poppins Bold"/>
              </a:rPr>
              <a:t>npm</a:t>
            </a:r>
            <a:r>
              <a:rPr lang="en-US" sz="1950" dirty="0">
                <a:solidFill>
                  <a:srgbClr val="FFFFFF"/>
                </a:solidFill>
                <a:latin typeface="Poppins Bold"/>
              </a:rPr>
              <a:t> Peer Dependency Errors</a:t>
            </a:r>
            <a:r>
              <a:rPr lang="en-US" sz="1950" dirty="0">
                <a:solidFill>
                  <a:srgbClr val="FFFFFF"/>
                </a:solidFill>
                <a:latin typeface="Poppins Light"/>
              </a:rPr>
              <a:t>: Another significant hurdle was resolving </a:t>
            </a:r>
            <a:r>
              <a:rPr lang="en-US" sz="1950" dirty="0" err="1">
                <a:solidFill>
                  <a:srgbClr val="FFFFFF"/>
                </a:solidFill>
                <a:latin typeface="Poppins Light"/>
              </a:rPr>
              <a:t>npm</a:t>
            </a:r>
            <a:r>
              <a:rPr lang="en-US" sz="1950" dirty="0">
                <a:solidFill>
                  <a:srgbClr val="FFFFFF"/>
                </a:solidFill>
                <a:latin typeface="Poppins Light"/>
              </a:rPr>
              <a:t> errors related to peer dependencies. This situation occurred when attempting to install a package that required a different version of React than what was installed in my project. It underscored the complexity of dependency management in JavaScript projects, teaching me to pay close attention to version compatibility and the interconnectedness of various libraries. This experience improved my ability to diagnose and fix compatibility issues, making me more adept at managing project dependencies.</a:t>
            </a:r>
          </a:p>
          <a:p>
            <a:pPr marL="421021" lvl="1" indent="-210511">
              <a:lnSpc>
                <a:spcPts val="3568"/>
              </a:lnSpc>
              <a:buFont typeface="Arial"/>
              <a:buChar char="•"/>
            </a:pPr>
            <a:r>
              <a:rPr lang="en-US" sz="1950" dirty="0">
                <a:solidFill>
                  <a:srgbClr val="FFFFFF"/>
                </a:solidFill>
                <a:latin typeface="Poppins Bold"/>
              </a:rPr>
              <a:t>Cache Issues Affecting Project Visibility</a:t>
            </a:r>
            <a:r>
              <a:rPr lang="en-US" sz="1950" dirty="0">
                <a:solidFill>
                  <a:srgbClr val="FFFFFF"/>
                </a:solidFill>
                <a:latin typeface="Poppins Light"/>
              </a:rPr>
              <a:t>: I encountered a scenario where my project updates were not visible immediately due to browser caching. This issue was enlightening because it introduced me to the concept of cache control and the strategies to ensure that the latest version of a site is always served. Learning to clear the cache and implement cache control headers has been invaluable for web development, ensuring users always see the most current content.</a:t>
            </a:r>
          </a:p>
          <a:p>
            <a:pPr marL="421021" lvl="1" indent="-210511">
              <a:lnSpc>
                <a:spcPts val="3568"/>
              </a:lnSpc>
              <a:buFont typeface="Arial"/>
              <a:buChar char="•"/>
            </a:pPr>
            <a:r>
              <a:rPr lang="en-US" sz="1950" dirty="0">
                <a:solidFill>
                  <a:srgbClr val="FFFFFF"/>
                </a:solidFill>
                <a:latin typeface="Poppins Bold"/>
              </a:rPr>
              <a:t>Responsive Design Challenges</a:t>
            </a:r>
            <a:r>
              <a:rPr lang="en-US" sz="1950" dirty="0">
                <a:solidFill>
                  <a:srgbClr val="FFFFFF"/>
                </a:solidFill>
                <a:latin typeface="Poppins Light"/>
              </a:rPr>
              <a:t>: Making my project fully responsive on mobile devices was another area where errors provided significant learning opportunities. It highlighted the importance of responsive design principles, CSS media queries, and testing on various devices to ensure a seamless user experience across all platforms.</a:t>
            </a:r>
          </a:p>
          <a:p>
            <a:pPr>
              <a:lnSpc>
                <a:spcPts val="3568"/>
              </a:lnSpc>
            </a:pPr>
            <a:endParaRPr lang="en-US" sz="1950" dirty="0">
              <a:solidFill>
                <a:srgbClr val="FFFFFF"/>
              </a:solidFill>
              <a:latin typeface="Poppins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1474"/>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63916" b="-86898"/>
            </a:stretch>
          </a:blipFill>
        </p:spPr>
        <p:txBody>
          <a:bodyPr/>
          <a:lstStyle/>
          <a:p>
            <a:endParaRPr lang="en-US"/>
          </a:p>
        </p:txBody>
      </p:sp>
      <p:sp>
        <p:nvSpPr>
          <p:cNvPr id="3" name="Freeform 3"/>
          <p:cNvSpPr/>
          <p:nvPr/>
        </p:nvSpPr>
        <p:spPr>
          <a:xfrm>
            <a:off x="-2576678" y="61722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US"/>
          </a:p>
        </p:txBody>
      </p:sp>
      <p:sp>
        <p:nvSpPr>
          <p:cNvPr id="4" name="Freeform 4"/>
          <p:cNvSpPr/>
          <p:nvPr/>
        </p:nvSpPr>
        <p:spPr>
          <a:xfrm>
            <a:off x="3268070" y="-2818506"/>
            <a:ext cx="4825046" cy="4219769"/>
          </a:xfrm>
          <a:custGeom>
            <a:avLst/>
            <a:gdLst/>
            <a:ahLst/>
            <a:cxnLst/>
            <a:rect l="l" t="t" r="r" b="b"/>
            <a:pathLst>
              <a:path w="4825046" h="4219769">
                <a:moveTo>
                  <a:pt x="0" y="0"/>
                </a:moveTo>
                <a:lnTo>
                  <a:pt x="4825046" y="0"/>
                </a:lnTo>
                <a:lnTo>
                  <a:pt x="4825046" y="4219769"/>
                </a:lnTo>
                <a:lnTo>
                  <a:pt x="0" y="4219769"/>
                </a:lnTo>
                <a:lnTo>
                  <a:pt x="0" y="0"/>
                </a:lnTo>
                <a:close/>
              </a:path>
            </a:pathLst>
          </a:custGeom>
          <a:blipFill>
            <a:blip r:embed="rId4"/>
            <a:stretch>
              <a:fillRect/>
            </a:stretch>
          </a:blipFill>
        </p:spPr>
        <p:txBody>
          <a:bodyPr/>
          <a:lstStyle/>
          <a:p>
            <a:endParaRPr lang="en-US"/>
          </a:p>
        </p:txBody>
      </p:sp>
      <p:sp>
        <p:nvSpPr>
          <p:cNvPr id="5" name="Freeform 5"/>
          <p:cNvSpPr/>
          <p:nvPr/>
        </p:nvSpPr>
        <p:spPr>
          <a:xfrm>
            <a:off x="14161481" y="-4114800"/>
            <a:ext cx="10008973" cy="8229600"/>
          </a:xfrm>
          <a:custGeom>
            <a:avLst/>
            <a:gdLst/>
            <a:ahLst/>
            <a:cxnLst/>
            <a:rect l="l" t="t" r="r" b="b"/>
            <a:pathLst>
              <a:path w="10008973" h="8229600">
                <a:moveTo>
                  <a:pt x="0" y="0"/>
                </a:moveTo>
                <a:lnTo>
                  <a:pt x="10008973" y="0"/>
                </a:lnTo>
                <a:lnTo>
                  <a:pt x="10008973" y="8229600"/>
                </a:lnTo>
                <a:lnTo>
                  <a:pt x="0" y="8229600"/>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2516378" y="6287068"/>
            <a:ext cx="6926813" cy="457473"/>
          </a:xfrm>
          <a:prstGeom prst="rect">
            <a:avLst/>
          </a:prstGeom>
        </p:spPr>
        <p:txBody>
          <a:bodyPr lIns="0" tIns="0" rIns="0" bIns="0" rtlCol="0" anchor="t">
            <a:spAutoFit/>
          </a:bodyPr>
          <a:lstStyle/>
          <a:p>
            <a:pPr algn="ctr">
              <a:lnSpc>
                <a:spcPts val="3659"/>
              </a:lnSpc>
            </a:pPr>
            <a:r>
              <a:rPr lang="en-US" sz="2614" dirty="0">
                <a:solidFill>
                  <a:schemeClr val="bg1"/>
                </a:solidFill>
                <a:latin typeface="Poppins Light"/>
              </a:rPr>
              <a:t>By </a:t>
            </a:r>
            <a:r>
              <a:rPr lang="en-US" sz="2614" dirty="0">
                <a:solidFill>
                  <a:schemeClr val="bg1"/>
                </a:solidFill>
                <a:latin typeface="Poppins Bold Italics"/>
              </a:rPr>
              <a:t>Duong Vu</a:t>
            </a:r>
          </a:p>
        </p:txBody>
      </p:sp>
      <p:sp>
        <p:nvSpPr>
          <p:cNvPr id="7" name="Freeform 7"/>
          <p:cNvSpPr/>
          <p:nvPr/>
        </p:nvSpPr>
        <p:spPr>
          <a:xfrm>
            <a:off x="-391635" y="1333816"/>
            <a:ext cx="3948234" cy="1724379"/>
          </a:xfrm>
          <a:custGeom>
            <a:avLst/>
            <a:gdLst/>
            <a:ahLst/>
            <a:cxnLst/>
            <a:rect l="l" t="t" r="r" b="b"/>
            <a:pathLst>
              <a:path w="3948234" h="1724379">
                <a:moveTo>
                  <a:pt x="0" y="0"/>
                </a:moveTo>
                <a:lnTo>
                  <a:pt x="3948234" y="0"/>
                </a:lnTo>
                <a:lnTo>
                  <a:pt x="3948234" y="1724379"/>
                </a:lnTo>
                <a:lnTo>
                  <a:pt x="0" y="1724379"/>
                </a:lnTo>
                <a:lnTo>
                  <a:pt x="0" y="0"/>
                </a:lnTo>
                <a:close/>
              </a:path>
            </a:pathLst>
          </a:custGeom>
          <a:blipFill>
            <a:blip r:embed="rId5"/>
            <a:stretch>
              <a:fillRect/>
            </a:stretch>
          </a:blipFill>
        </p:spPr>
        <p:txBody>
          <a:bodyPr/>
          <a:lstStyle/>
          <a:p>
            <a:endParaRPr lang="en-US"/>
          </a:p>
        </p:txBody>
      </p:sp>
      <p:sp>
        <p:nvSpPr>
          <p:cNvPr id="8" name="Freeform 8"/>
          <p:cNvSpPr/>
          <p:nvPr/>
        </p:nvSpPr>
        <p:spPr>
          <a:xfrm>
            <a:off x="4601689" y="8426785"/>
            <a:ext cx="4729467" cy="4047169"/>
          </a:xfrm>
          <a:custGeom>
            <a:avLst/>
            <a:gdLst/>
            <a:ahLst/>
            <a:cxnLst/>
            <a:rect l="l" t="t" r="r" b="b"/>
            <a:pathLst>
              <a:path w="4729467" h="4047169">
                <a:moveTo>
                  <a:pt x="0" y="0"/>
                </a:moveTo>
                <a:lnTo>
                  <a:pt x="4729467" y="0"/>
                </a:lnTo>
                <a:lnTo>
                  <a:pt x="4729467" y="4047170"/>
                </a:lnTo>
                <a:lnTo>
                  <a:pt x="0" y="4047170"/>
                </a:lnTo>
                <a:lnTo>
                  <a:pt x="0" y="0"/>
                </a:lnTo>
                <a:close/>
              </a:path>
            </a:pathLst>
          </a:custGeom>
          <a:blipFill>
            <a:blip r:embed="rId6"/>
            <a:stretch>
              <a:fillRect/>
            </a:stretch>
          </a:blipFill>
        </p:spPr>
        <p:txBody>
          <a:bodyPr/>
          <a:lstStyle/>
          <a:p>
            <a:endParaRPr lang="en-US"/>
          </a:p>
        </p:txBody>
      </p:sp>
      <p:sp>
        <p:nvSpPr>
          <p:cNvPr id="9" name="TextBox 9"/>
          <p:cNvSpPr txBox="1"/>
          <p:nvPr/>
        </p:nvSpPr>
        <p:spPr>
          <a:xfrm>
            <a:off x="1864844" y="4235194"/>
            <a:ext cx="8127324" cy="1538883"/>
          </a:xfrm>
          <a:prstGeom prst="rect">
            <a:avLst/>
          </a:prstGeom>
        </p:spPr>
        <p:txBody>
          <a:bodyPr lIns="0" tIns="0" rIns="0" bIns="0" rtlCol="0" anchor="t">
            <a:spAutoFit/>
          </a:bodyPr>
          <a:lstStyle/>
          <a:p>
            <a:pPr algn="ctr">
              <a:lnSpc>
                <a:spcPts val="6047"/>
              </a:lnSpc>
            </a:pPr>
            <a:r>
              <a:rPr lang="en-US" sz="8399" dirty="0">
                <a:solidFill>
                  <a:schemeClr val="bg1"/>
                </a:solidFill>
                <a:latin typeface="Computer Says No"/>
              </a:rPr>
              <a:t>Thank You For</a:t>
            </a:r>
          </a:p>
          <a:p>
            <a:pPr algn="ctr">
              <a:lnSpc>
                <a:spcPts val="6047"/>
              </a:lnSpc>
            </a:pPr>
            <a:r>
              <a:rPr lang="en-US" sz="8399" dirty="0">
                <a:solidFill>
                  <a:schemeClr val="bg1"/>
                </a:solidFill>
                <a:latin typeface="Computer Says No"/>
              </a:rPr>
              <a:t> Listening!!!</a:t>
            </a:r>
            <a:endParaRPr lang="en-US" sz="8899" dirty="0">
              <a:solidFill>
                <a:schemeClr val="bg1"/>
              </a:solidFill>
              <a:latin typeface="Computer Says No"/>
            </a:endParaRPr>
          </a:p>
        </p:txBody>
      </p:sp>
      <p:sp>
        <p:nvSpPr>
          <p:cNvPr id="10" name="TextBox 10"/>
          <p:cNvSpPr txBox="1"/>
          <p:nvPr/>
        </p:nvSpPr>
        <p:spPr>
          <a:xfrm>
            <a:off x="2427808" y="3460307"/>
            <a:ext cx="7103952" cy="564257"/>
          </a:xfrm>
          <a:prstGeom prst="rect">
            <a:avLst/>
          </a:prstGeom>
        </p:spPr>
        <p:txBody>
          <a:bodyPr lIns="0" tIns="0" rIns="0" bIns="0" rtlCol="0" anchor="t">
            <a:spAutoFit/>
          </a:bodyPr>
          <a:lstStyle/>
          <a:p>
            <a:pPr algn="ctr">
              <a:lnSpc>
                <a:spcPts val="4355"/>
              </a:lnSpc>
            </a:pPr>
            <a:r>
              <a:rPr lang="en-US" sz="6048" dirty="0">
                <a:solidFill>
                  <a:schemeClr val="bg1"/>
                </a:solidFill>
                <a:latin typeface="Computer Says No"/>
              </a:rPr>
              <a:t>CPSC-362</a:t>
            </a:r>
          </a:p>
        </p:txBody>
      </p:sp>
      <p:sp>
        <p:nvSpPr>
          <p:cNvPr id="11" name="TextBox 11"/>
          <p:cNvSpPr txBox="1"/>
          <p:nvPr/>
        </p:nvSpPr>
        <p:spPr>
          <a:xfrm>
            <a:off x="9992168" y="8622265"/>
            <a:ext cx="6926813" cy="457473"/>
          </a:xfrm>
          <a:prstGeom prst="rect">
            <a:avLst/>
          </a:prstGeom>
        </p:spPr>
        <p:txBody>
          <a:bodyPr lIns="0" tIns="0" rIns="0" bIns="0" rtlCol="0" anchor="t">
            <a:spAutoFit/>
          </a:bodyPr>
          <a:lstStyle/>
          <a:p>
            <a:pPr algn="ctr">
              <a:lnSpc>
                <a:spcPts val="3659"/>
              </a:lnSpc>
            </a:pPr>
            <a:r>
              <a:rPr lang="en-US" sz="2614" dirty="0">
                <a:solidFill>
                  <a:schemeClr val="bg1"/>
                </a:solidFill>
                <a:latin typeface="Poppins"/>
              </a:rPr>
              <a:t>  https://amao4t.github.io/myportfolio/ </a:t>
            </a:r>
          </a:p>
        </p:txBody>
      </p:sp>
      <p:pic>
        <p:nvPicPr>
          <p:cNvPr id="13" name="Picture 12"/>
          <p:cNvPicPr>
            <a:picLocks noChangeAspect="1"/>
          </p:cNvPicPr>
          <p:nvPr/>
        </p:nvPicPr>
        <p:blipFill>
          <a:blip r:embed="rId7"/>
          <a:stretch>
            <a:fillRect/>
          </a:stretch>
        </p:blipFill>
        <p:spPr>
          <a:xfrm>
            <a:off x="9066972" y="1634753"/>
            <a:ext cx="8867375" cy="6792032"/>
          </a:xfrm>
          <a:prstGeom prst="rect">
            <a:avLst/>
          </a:prstGeom>
        </p:spPr>
      </p:pic>
    </p:spTree>
    <p:extLst>
      <p:ext uri="{BB962C8B-B14F-4D97-AF65-F5344CB8AC3E}">
        <p14:creationId xmlns:p14="http://schemas.microsoft.com/office/powerpoint/2010/main" val="38614496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556</TotalTime>
  <Words>772</Words>
  <Application>Microsoft Office PowerPoint</Application>
  <PresentationFormat>Custom</PresentationFormat>
  <Paragraphs>52</Paragraphs>
  <Slides>7</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Poppins Light</vt:lpstr>
      <vt:lpstr>Poppins</vt:lpstr>
      <vt:lpstr>Poppins Bold Italics</vt:lpstr>
      <vt:lpstr>Arial</vt:lpstr>
      <vt:lpstr>Computer Says No</vt:lpstr>
      <vt:lpstr>Poppins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dc:title>
  <cp:lastModifiedBy>Duong Vu</cp:lastModifiedBy>
  <cp:revision>3</cp:revision>
  <dcterms:created xsi:type="dcterms:W3CDTF">2006-08-16T00:00:00Z</dcterms:created>
  <dcterms:modified xsi:type="dcterms:W3CDTF">2024-02-24T19:32:23Z</dcterms:modified>
  <dc:identifier>DAF9k0v2CxQ</dc:identifier>
</cp:coreProperties>
</file>

<file path=docProps/thumbnail.jpeg>
</file>